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35" r:id="rId3"/>
    <p:sldId id="347" r:id="rId4"/>
    <p:sldId id="336" r:id="rId5"/>
    <p:sldId id="337" r:id="rId6"/>
    <p:sldId id="349" r:id="rId7"/>
    <p:sldId id="350" r:id="rId8"/>
    <p:sldId id="351" r:id="rId9"/>
    <p:sldId id="352" r:id="rId10"/>
    <p:sldId id="353" r:id="rId11"/>
    <p:sldId id="354" r:id="rId12"/>
    <p:sldId id="338" r:id="rId13"/>
    <p:sldId id="339" r:id="rId14"/>
    <p:sldId id="346" r:id="rId15"/>
    <p:sldId id="340" r:id="rId16"/>
    <p:sldId id="341" r:id="rId17"/>
    <p:sldId id="345" r:id="rId18"/>
    <p:sldId id="342" r:id="rId19"/>
    <p:sldId id="343" r:id="rId20"/>
    <p:sldId id="344" r:id="rId21"/>
    <p:sldId id="333" r:id="rId22"/>
    <p:sldId id="348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4C1D"/>
    <a:srgbClr val="EBE0C2"/>
    <a:srgbClr val="EBE2C5"/>
    <a:srgbClr val="FFFFEF"/>
    <a:srgbClr val="FFFFCC"/>
    <a:srgbClr val="3C6632"/>
    <a:srgbClr val="1B3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4" autoAdjust="0"/>
    <p:restoredTop sz="94641"/>
  </p:normalViewPr>
  <p:slideViewPr>
    <p:cSldViewPr snapToGrid="0" snapToObjects="1">
      <p:cViewPr varScale="1">
        <p:scale>
          <a:sx n="107" d="100"/>
          <a:sy n="107" d="100"/>
        </p:scale>
        <p:origin x="100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7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099" tIns="48049" rIns="96099" bIns="480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099" tIns="48049" rIns="96099" bIns="48049" rtlCol="0"/>
          <a:lstStyle>
            <a:lvl1pPr algn="r">
              <a:defRPr sz="1200"/>
            </a:lvl1pPr>
          </a:lstStyle>
          <a:p>
            <a:fld id="{F58CF6A3-E54E-4F9F-AA1D-4E7C209A2803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99" tIns="48049" rIns="96099" bIns="480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099" tIns="48049" rIns="96099" bIns="480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099" tIns="48049" rIns="96099" bIns="480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6099" tIns="48049" rIns="96099" bIns="48049" rtlCol="0" anchor="b"/>
          <a:lstStyle>
            <a:lvl1pPr algn="r">
              <a:defRPr sz="1200"/>
            </a:lvl1pPr>
          </a:lstStyle>
          <a:p>
            <a:fld id="{0A2DADED-ECF1-4209-A63A-6DC575C13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9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0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3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7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3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1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3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8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703040-4948-884E-BBA9-602FB24C8629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C154E3-2600-464B-9C33-F4F68AE16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0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centia PPT_Bc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BE2C5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714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2" descr="N:\City Seal\all american city and seal transparent.t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69198" y="5529943"/>
            <a:ext cx="1448725" cy="126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47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1B324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B3240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C4C1D"/>
        </a:buClr>
        <a:buFont typeface="Wingdings" charset="2"/>
        <a:buChar char="§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3C6632"/>
        </a:buClr>
        <a:buFont typeface="Arial"/>
        <a:buChar char="•"/>
        <a:defRPr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centia.org/776" TargetMode="External"/><Relationship Id="rId2" Type="http://schemas.openxmlformats.org/officeDocument/2006/relationships/hyperlink" Target="mailto:agonzales@placentia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agonzales@placentia.org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centia PPT_Cv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52" y="0"/>
            <a:ext cx="124168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1227" y="4316451"/>
            <a:ext cx="563351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ORANGETHORPE AVENUE MIXED USE DEVELOPMENT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COMMUNITY MEETING</a:t>
            </a:r>
          </a:p>
          <a:p>
            <a:pPr algn="ctr"/>
            <a:endParaRPr lang="en-US" sz="20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JANUARY 25, 2024</a:t>
            </a:r>
          </a:p>
          <a:p>
            <a:pPr algn="r"/>
            <a:endParaRPr lang="en-US" sz="2400" b="1" dirty="0">
              <a:latin typeface="Century Gothic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33536" y="1356609"/>
            <a:ext cx="5936103" cy="1074420"/>
          </a:xfrm>
          <a:prstGeom prst="round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1270000" dist="23000" dir="5400000" sx="102000" sy="102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08091" y="1447739"/>
            <a:ext cx="4646949" cy="984885"/>
          </a:xfrm>
          <a:prstGeom prst="rect">
            <a:avLst/>
          </a:prstGeom>
          <a:noFill/>
          <a:effectLst>
            <a:outerShdw blurRad="12700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chemeClr val="tx2"/>
                </a:solidFill>
                <a:latin typeface="Brush Script MT" pitchFamily="66" charset="0"/>
              </a:rPr>
              <a:t>City of Placentia</a:t>
            </a:r>
          </a:p>
        </p:txBody>
      </p:sp>
      <p:pic>
        <p:nvPicPr>
          <p:cNvPr id="5" name="Picture 2" descr="N:\City Seal\all american city and seal transparen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27" y="1597073"/>
            <a:ext cx="1971429" cy="18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AD7809-C54F-14A7-54C0-81AA9DDEE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663" y="3491159"/>
            <a:ext cx="6233663" cy="33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1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3091D7-B941-7BCA-26CB-7098F3E094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arking lot with cars and trees&#10;&#10;Description automatically generated">
            <a:extLst>
              <a:ext uri="{FF2B5EF4-FFF2-40B4-BE49-F238E27FC236}">
                <a16:creationId xmlns:a16="http://schemas.microsoft.com/office/drawing/2014/main" id="{71888942-EE9C-94D9-6030-F99D3D72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143000"/>
            <a:ext cx="6096000" cy="4572000"/>
          </a:xfrm>
          <a:prstGeom prst="rect">
            <a:avLst/>
          </a:prstGeom>
        </p:spPr>
      </p:pic>
      <p:pic>
        <p:nvPicPr>
          <p:cNvPr id="5" name="Picture 4" descr="A street with cars parked on it&#10;&#10;Description automatically generated">
            <a:extLst>
              <a:ext uri="{FF2B5EF4-FFF2-40B4-BE49-F238E27FC236}">
                <a16:creationId xmlns:a16="http://schemas.microsoft.com/office/drawing/2014/main" id="{998DD9DE-8B77-5DD3-EF7D-04929C1D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B4680-7D73-0A01-BF88-5FC69B5DFA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3C19B4-253B-21C3-D2C6-4FF648D6C7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oad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DAAF994B-7A17-E715-B967-6892048A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0FE1-D24F-FEF8-B92E-F1D805B5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8D6FC-8CC3-945E-E8A1-14DFACA5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3332906"/>
            <a:ext cx="12030636" cy="3998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Proposed development of a five-story mixed use building consisting of:</a:t>
            </a:r>
          </a:p>
          <a:p>
            <a:r>
              <a:rPr lang="en-US" sz="2000" dirty="0"/>
              <a:t>248 residential apartment units </a:t>
            </a:r>
          </a:p>
          <a:p>
            <a:pPr lvl="1"/>
            <a:r>
              <a:rPr lang="en-US" sz="1800" dirty="0"/>
              <a:t>Studio, 1 bedroom, and 2-bedroom plans (571 sf – 1,087 sf)</a:t>
            </a:r>
          </a:p>
          <a:p>
            <a:r>
              <a:rPr lang="en-US" sz="2000" dirty="0"/>
              <a:t>± 2,703 square feet ground floor retail</a:t>
            </a:r>
          </a:p>
          <a:p>
            <a:r>
              <a:rPr lang="en-US" sz="2000" dirty="0"/>
              <a:t>7-level parking structure (151,900 </a:t>
            </a:r>
            <a:r>
              <a:rPr lang="en-US" sz="2000" dirty="0" err="1"/>
              <a:t>GSF</a:t>
            </a:r>
            <a:r>
              <a:rPr lang="en-US" sz="2000" dirty="0"/>
              <a:t>) with 342 parking spaces provided</a:t>
            </a:r>
          </a:p>
          <a:p>
            <a:r>
              <a:rPr lang="en-US" sz="2000" dirty="0"/>
              <a:t>Overall height at 56’-11” for residential building and 78’-0” for the highest point of the parking structure</a:t>
            </a:r>
          </a:p>
          <a:p>
            <a:r>
              <a:rPr lang="en-US" sz="2000" dirty="0"/>
              <a:t>Vehicular ingress/egress access from both Orangethorpe and Placentia Avenues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3639D-D466-85FA-6361-695A6C6B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946106"/>
            <a:ext cx="11089341" cy="23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FEF406-E1C5-1B70-FA2F-0B0E43E4BD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6D1BA-FD6F-305E-71F7-6C16CA3D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&amp; Site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A0094-B1FE-2845-1959-9BA24A3C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41" y="985245"/>
            <a:ext cx="6875930" cy="58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D1BA-FD6F-305E-71F7-6C16CA3D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0"/>
            <a:ext cx="10972800" cy="1143000"/>
          </a:xfrm>
        </p:spPr>
        <p:txBody>
          <a:bodyPr/>
          <a:lstStyle/>
          <a:p>
            <a:r>
              <a:rPr lang="en-US" dirty="0"/>
              <a:t>Location &amp; Site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7964D-D252-373B-3238-EDE5EEE0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1" y="929463"/>
            <a:ext cx="3809687" cy="3115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44532-0EAF-57D2-548B-A02B975C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1" y="4045312"/>
            <a:ext cx="3809687" cy="2685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7D55B1-9953-7A4D-7520-8CC2A679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460" y="1166018"/>
            <a:ext cx="7699867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Zoning</a:t>
            </a:r>
          </a:p>
          <a:p>
            <a:r>
              <a:rPr lang="en-US" dirty="0"/>
              <a:t>Specific Plan 5 (</a:t>
            </a:r>
            <a:r>
              <a:rPr lang="en-US" dirty="0" err="1"/>
              <a:t>SP5</a:t>
            </a:r>
            <a:r>
              <a:rPr lang="en-US" dirty="0"/>
              <a:t>) – Parcel 9</a:t>
            </a:r>
          </a:p>
          <a:p>
            <a:pPr lvl="1"/>
            <a:r>
              <a:rPr lang="en-US" dirty="0"/>
              <a:t>Vehicle dealerships, hospitality uses, general retail, financial, office, medical, and restaurant uses are permitted</a:t>
            </a:r>
          </a:p>
          <a:p>
            <a:pPr lvl="1"/>
            <a:r>
              <a:rPr lang="en-US" dirty="0"/>
              <a:t>Residential uses are not permitted in </a:t>
            </a:r>
            <a:r>
              <a:rPr lang="en-US" dirty="0" err="1"/>
              <a:t>SP5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General Plan</a:t>
            </a:r>
          </a:p>
          <a:p>
            <a:r>
              <a:rPr lang="en-US" dirty="0"/>
              <a:t>Land Use Designation of “Specific Plan”</a:t>
            </a:r>
          </a:p>
          <a:p>
            <a:pPr lvl="1"/>
            <a:r>
              <a:rPr lang="en-US" dirty="0"/>
              <a:t>Residential is not identified as an allowed land use</a:t>
            </a:r>
          </a:p>
          <a:p>
            <a:pPr marL="457200" lvl="1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dirty="0"/>
              <a:t>Because of the nonconforming nature of the project, a General Plan Amendment (GPA) and Specific Plan Amendment (SPA) is required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769A5C-A764-7763-C92D-D5B9DDF56D79}"/>
              </a:ext>
            </a:extLst>
          </p:cNvPr>
          <p:cNvSpPr/>
          <p:nvPr/>
        </p:nvSpPr>
        <p:spPr>
          <a:xfrm>
            <a:off x="1039906" y="2913529"/>
            <a:ext cx="636494" cy="797859"/>
          </a:xfrm>
          <a:custGeom>
            <a:avLst/>
            <a:gdLst>
              <a:gd name="connsiteX0" fmla="*/ 134470 w 636494"/>
              <a:gd name="connsiteY0" fmla="*/ 161365 h 797859"/>
              <a:gd name="connsiteX1" fmla="*/ 636494 w 636494"/>
              <a:gd name="connsiteY1" fmla="*/ 0 h 797859"/>
              <a:gd name="connsiteX2" fmla="*/ 537882 w 636494"/>
              <a:gd name="connsiteY2" fmla="*/ 735106 h 797859"/>
              <a:gd name="connsiteX3" fmla="*/ 313765 w 636494"/>
              <a:gd name="connsiteY3" fmla="*/ 797859 h 797859"/>
              <a:gd name="connsiteX4" fmla="*/ 251012 w 636494"/>
              <a:gd name="connsiteY4" fmla="*/ 591671 h 797859"/>
              <a:gd name="connsiteX5" fmla="*/ 0 w 636494"/>
              <a:gd name="connsiteY5" fmla="*/ 663389 h 797859"/>
              <a:gd name="connsiteX6" fmla="*/ 134470 w 636494"/>
              <a:gd name="connsiteY6" fmla="*/ 161365 h 79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494" h="797859">
                <a:moveTo>
                  <a:pt x="134470" y="161365"/>
                </a:moveTo>
                <a:lnTo>
                  <a:pt x="636494" y="0"/>
                </a:lnTo>
                <a:lnTo>
                  <a:pt x="537882" y="735106"/>
                </a:lnTo>
                <a:lnTo>
                  <a:pt x="313765" y="797859"/>
                </a:lnTo>
                <a:lnTo>
                  <a:pt x="251012" y="591671"/>
                </a:lnTo>
                <a:lnTo>
                  <a:pt x="0" y="663389"/>
                </a:lnTo>
                <a:lnTo>
                  <a:pt x="134470" y="161365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547F8-8A96-8715-C295-3CDEDFBFDDC8}"/>
              </a:ext>
            </a:extLst>
          </p:cNvPr>
          <p:cNvSpPr txBox="1"/>
          <p:nvPr/>
        </p:nvSpPr>
        <p:spPr>
          <a:xfrm>
            <a:off x="1864658" y="4834085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SP5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EEF13-AE9B-20D7-C7DE-789656FC72C4}"/>
              </a:ext>
            </a:extLst>
          </p:cNvPr>
          <p:cNvSpPr txBox="1"/>
          <p:nvPr/>
        </p:nvSpPr>
        <p:spPr>
          <a:xfrm>
            <a:off x="2581835" y="5094062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65B3C-8948-D0CB-35C3-C2563C19805D}"/>
              </a:ext>
            </a:extLst>
          </p:cNvPr>
          <p:cNvSpPr txBox="1"/>
          <p:nvPr/>
        </p:nvSpPr>
        <p:spPr>
          <a:xfrm>
            <a:off x="2761129" y="5418414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155E6-00FD-9B9B-27BF-CB41E978BAA8}"/>
              </a:ext>
            </a:extLst>
          </p:cNvPr>
          <p:cNvSpPr txBox="1"/>
          <p:nvPr/>
        </p:nvSpPr>
        <p:spPr>
          <a:xfrm>
            <a:off x="2931458" y="5937004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71035-C2D0-2609-5177-1E575F48D4F2}"/>
              </a:ext>
            </a:extLst>
          </p:cNvPr>
          <p:cNvSpPr txBox="1"/>
          <p:nvPr/>
        </p:nvSpPr>
        <p:spPr>
          <a:xfrm>
            <a:off x="1546410" y="6306336"/>
            <a:ext cx="117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R-1(</a:t>
            </a:r>
            <a:r>
              <a:rPr lang="en-US" dirty="0" err="1"/>
              <a:t>MHP</a:t>
            </a:r>
            <a:r>
              <a:rPr lang="en-US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55C3BF-4BE7-D06F-2979-BB641E872D85}"/>
              </a:ext>
            </a:extLst>
          </p:cNvPr>
          <p:cNvSpPr txBox="1"/>
          <p:nvPr/>
        </p:nvSpPr>
        <p:spPr>
          <a:xfrm>
            <a:off x="3732577" y="4066690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5BDBD8-E4ED-775A-6EAE-BD9EE337EFA5}"/>
              </a:ext>
            </a:extLst>
          </p:cNvPr>
          <p:cNvSpPr txBox="1"/>
          <p:nvPr/>
        </p:nvSpPr>
        <p:spPr>
          <a:xfrm>
            <a:off x="2109963" y="3991143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C5501F-B292-4194-FF4F-F032B4DA4F8C}"/>
              </a:ext>
            </a:extLst>
          </p:cNvPr>
          <p:cNvSpPr txBox="1"/>
          <p:nvPr/>
        </p:nvSpPr>
        <p:spPr>
          <a:xfrm>
            <a:off x="1350083" y="6115074"/>
            <a:ext cx="5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C-1</a:t>
            </a:r>
          </a:p>
        </p:txBody>
      </p:sp>
    </p:spTree>
    <p:extLst>
      <p:ext uri="{BB962C8B-B14F-4D97-AF65-F5344CB8AC3E}">
        <p14:creationId xmlns:p14="http://schemas.microsoft.com/office/powerpoint/2010/main" val="1554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3806-B9AB-39A1-E608-C2E6A9B2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&amp; Architecture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4382E-4146-36B8-7C85-4D147CA6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75726"/>
            <a:ext cx="10820400" cy="490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8E9844-84A8-89CD-1A57-D0CECC6D1069}"/>
              </a:ext>
            </a:extLst>
          </p:cNvPr>
          <p:cNvSpPr/>
          <p:nvPr/>
        </p:nvSpPr>
        <p:spPr>
          <a:xfrm>
            <a:off x="4733365" y="4867835"/>
            <a:ext cx="1577788" cy="510989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Line with No Border 3">
            <a:extLst>
              <a:ext uri="{FF2B5EF4-FFF2-40B4-BE49-F238E27FC236}">
                <a16:creationId xmlns:a16="http://schemas.microsoft.com/office/drawing/2014/main" id="{2C27A4A8-2662-BC00-CF8B-496CBE4AE72D}"/>
              </a:ext>
            </a:extLst>
          </p:cNvPr>
          <p:cNvSpPr/>
          <p:nvPr/>
        </p:nvSpPr>
        <p:spPr>
          <a:xfrm>
            <a:off x="3612777" y="5728447"/>
            <a:ext cx="1577788" cy="358588"/>
          </a:xfrm>
          <a:prstGeom prst="callout1">
            <a:avLst>
              <a:gd name="adj1" fmla="val -6126"/>
              <a:gd name="adj2" fmla="val 72059"/>
              <a:gd name="adj3" fmla="val -102299"/>
              <a:gd name="adj4" fmla="val 94922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30523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57C8-0558-A6B3-6A87-4CB1C81B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&amp;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58E2F-B680-A2B0-DA37-D9FDFB02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0" y="1151518"/>
            <a:ext cx="11394141" cy="489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265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9641A-2FA8-AFC4-1319-AE6A444890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3FD0E-1B91-1DCA-720B-1817D7A35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" y="-17363"/>
            <a:ext cx="11519647" cy="68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1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9EF5-D7EC-9F3C-C9B3-11A9CF23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818"/>
            <a:ext cx="10972800" cy="1143000"/>
          </a:xfrm>
        </p:spPr>
        <p:txBody>
          <a:bodyPr/>
          <a:lstStyle/>
          <a:p>
            <a:r>
              <a:rPr lang="en-US" dirty="0"/>
              <a:t>Environmental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1B49-086D-64F3-3DDE-4C96F6747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3012"/>
            <a:ext cx="10972800" cy="51636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Environmental checklist prepared by Harris and Associates and peer reviewed by the City’s CEQA consultant PGN which resulted in the preparation of a Mitigated Negative Declaration document</a:t>
            </a:r>
          </a:p>
          <a:p>
            <a:pPr lvl="1"/>
            <a:r>
              <a:rPr lang="en-US" dirty="0"/>
              <a:t>Studies prepared for the document included air quality, asbestos &amp; lead, dry utility report, geotechnical investigation , water quality, sewer analysis, traffic study, water study, soil &amp; soil vapor investigation, Phase 1 environmental analysis, and fire development plan review.</a:t>
            </a:r>
          </a:p>
          <a:p>
            <a:pPr lvl="1"/>
            <a:r>
              <a:rPr lang="en-US" dirty="0"/>
              <a:t>Nine mitigation measures in the areas of Cultural Resources, Geology &amp; Soils, Hazards &amp; Hazardous Materials, Tribal Cultural Resources</a:t>
            </a:r>
          </a:p>
          <a:p>
            <a:r>
              <a:rPr lang="en-US" dirty="0"/>
              <a:t>Notice of Intent mailed to property owners within 300 ft. of property, published in the local paper, and distributed to the Governor's Office of Planning Research (</a:t>
            </a:r>
            <a:r>
              <a:rPr lang="en-US" dirty="0" err="1"/>
              <a:t>OPR</a:t>
            </a:r>
            <a:r>
              <a:rPr lang="en-US" dirty="0"/>
              <a:t>)/State Clearing House for 30-day public review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35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8C9A-8614-71AE-801E-DD340AB1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and Milestones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0C1B42-0F5E-79EB-A488-A041009E9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803868"/>
              </p:ext>
            </p:extLst>
          </p:nvPr>
        </p:nvGraphicFramePr>
        <p:xfrm>
          <a:off x="1951318" y="1189464"/>
          <a:ext cx="8128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872950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67111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ACTIVITY/TASK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50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June 24,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Application/Project Submitted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1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September 1,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Application Deemed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800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November 29,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IS/MND Circulated for 30-day Public Review Period with a January 2, 2024 deadline for 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7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January 25,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Community Meeting at Whitten Community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0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Planning Commission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2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City Council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996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83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AFCF-4FAA-516C-3AD3-39CCFADB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7976-B7C2-21DA-56ED-31FFFCA8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4" y="1270146"/>
            <a:ext cx="8148918" cy="4731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AGENDA</a:t>
            </a:r>
          </a:p>
          <a:p>
            <a:pPr lvl="1"/>
            <a:r>
              <a:rPr lang="en-US" sz="2800" dirty="0"/>
              <a:t>Welcome and Introduction </a:t>
            </a:r>
          </a:p>
          <a:p>
            <a:pPr lvl="1"/>
            <a:r>
              <a:rPr lang="en-US" sz="2800" dirty="0"/>
              <a:t>Project Overview</a:t>
            </a:r>
          </a:p>
          <a:p>
            <a:pPr lvl="1"/>
            <a:r>
              <a:rPr lang="en-US" sz="2800" dirty="0"/>
              <a:t>Design &amp; Architecture</a:t>
            </a:r>
          </a:p>
          <a:p>
            <a:pPr lvl="1"/>
            <a:r>
              <a:rPr lang="en-US" sz="2800" dirty="0"/>
              <a:t>Environmental Review</a:t>
            </a:r>
          </a:p>
          <a:p>
            <a:pPr lvl="1"/>
            <a:r>
              <a:rPr lang="en-US" sz="2800" dirty="0"/>
              <a:t>Community Benefits</a:t>
            </a:r>
          </a:p>
          <a:p>
            <a:pPr lvl="1"/>
            <a:r>
              <a:rPr lang="en-US" sz="2800" dirty="0"/>
              <a:t>Timeline and Milestones</a:t>
            </a:r>
          </a:p>
          <a:p>
            <a:pPr lvl="1"/>
            <a:r>
              <a:rPr lang="en-US" sz="2800" dirty="0"/>
              <a:t>Q &amp; A Session</a:t>
            </a:r>
          </a:p>
          <a:p>
            <a:pPr lvl="1"/>
            <a:r>
              <a:rPr lang="en-US" sz="2800" dirty="0"/>
              <a:t>Closing Remarks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8ADB5-B4CB-3084-6937-F76CC854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4" y="2052917"/>
            <a:ext cx="5615728" cy="29969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3797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CBE1-903D-2E5B-2640-CB8B5FED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Input &amp;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7058-107E-8C42-E3C1-61A173BE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53" y="1094687"/>
            <a:ext cx="10708894" cy="46686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000" dirty="0"/>
              <a:t>Public engagement is of paramount importance across various sectors and initiatives, contributing to the democratic process, decision-making, and the overall well-being of communities. Here is a summary of the key aspects highlighting the importance of public engagement:</a:t>
            </a:r>
          </a:p>
          <a:p>
            <a:pPr lvl="1" algn="just"/>
            <a:r>
              <a:rPr lang="en-US" sz="2800" dirty="0"/>
              <a:t>Democracy and Civic Participation</a:t>
            </a:r>
          </a:p>
          <a:p>
            <a:pPr lvl="1" algn="just"/>
            <a:r>
              <a:rPr lang="en-US" sz="2800" dirty="0"/>
              <a:t>Transparency and Accountability</a:t>
            </a:r>
          </a:p>
          <a:p>
            <a:pPr lvl="1" algn="just"/>
            <a:r>
              <a:rPr lang="en-US" sz="2800" dirty="0"/>
              <a:t>Informed Decision Making</a:t>
            </a:r>
          </a:p>
          <a:p>
            <a:pPr lvl="1" algn="just"/>
            <a:r>
              <a:rPr lang="en-US" sz="2800" dirty="0"/>
              <a:t>Building Trust and Social Cohesion</a:t>
            </a:r>
          </a:p>
          <a:p>
            <a:pPr lvl="1" algn="just"/>
            <a:r>
              <a:rPr lang="en-US" sz="2800" dirty="0"/>
              <a:t>Community Empowerment </a:t>
            </a:r>
          </a:p>
          <a:p>
            <a:pPr lvl="1" algn="just"/>
            <a:r>
              <a:rPr lang="en-US" sz="2800" dirty="0"/>
              <a:t>Education and Awareness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6C686-720A-DE20-4171-6ED943AF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447" y="2690534"/>
            <a:ext cx="4500282" cy="275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733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88" y="748553"/>
            <a:ext cx="8229600" cy="53608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Questions &amp; Comments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0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3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If you have further questions, you can contact Planning Manager, Andrew Gonzales, at        (714) 993-8218 or via email at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agonzales@placentia.org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 or visit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www.placentia.org/776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 for additional information on the project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8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FADB-3403-F901-A010-6D4578A0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9687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Thank you for your participation!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8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2D4F-5727-1BF2-9717-FF25154F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Community Meeting Decorum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D405-D475-0939-1DE7-61AEB51F8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7" y="928150"/>
            <a:ext cx="11367246" cy="485826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rules aim to create a positive and inclusive atmosphere, ensuring that the community meeting remains a space for constructive dialogue and collaboration. </a:t>
            </a:r>
            <a:endParaRPr lang="en-US" sz="2000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Respectful Communication: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Participants should communicate respectfully with each other, avoiding offensive language or personal attacks.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Listening: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Attendees should actively listen to others, allowing everyone the opportunity to express their opinions without interruption.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Agenda Adherence: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Participants should stick to the agenda and avoid going off-topic. This helps the meeting stay focused and productive.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Time Management: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Respect the allocated time for the community meeting to ensure that all topics can be covered within the scheduled meeting duration.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Raise Hand: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speak, participants may be required to raise their hand or wait for the designated time for public comments. This helps maintain order and prevents disruptions.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Limit Speaking Time: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give everyone an opportunity to speak, there may be limits on the amount of time each participant is allowed to speak.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Cell Phone Etiquette: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Participants should silence their cell phones or other electronic devices to minimize disruptions.</a:t>
            </a:r>
            <a:endParaRPr lang="en-US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0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24015-3B09-01AB-62A4-950794F0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&amp;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C015-2D35-0B9B-4F25-7C4659C0C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131" y="1259610"/>
            <a:ext cx="7691716" cy="4856018"/>
          </a:xfrm>
        </p:spPr>
        <p:txBody>
          <a:bodyPr/>
          <a:lstStyle/>
          <a:p>
            <a:r>
              <a:rPr lang="en-US" b="1" u="sng" dirty="0"/>
              <a:t>Meeting Purpose &amp; Objective</a:t>
            </a:r>
          </a:p>
          <a:p>
            <a:pPr lvl="1"/>
            <a:r>
              <a:rPr lang="en-US" dirty="0"/>
              <a:t>Review the project proposal </a:t>
            </a:r>
          </a:p>
          <a:p>
            <a:pPr lvl="1"/>
            <a:r>
              <a:rPr lang="en-US" dirty="0"/>
              <a:t>Discuss and compile feedback and/or concerns about the proposed development project</a:t>
            </a:r>
          </a:p>
          <a:p>
            <a:pPr lvl="1"/>
            <a:r>
              <a:rPr lang="en-US" dirty="0"/>
              <a:t>Answer any project related questions</a:t>
            </a:r>
          </a:p>
          <a:p>
            <a:r>
              <a:rPr lang="en-US" b="1" u="sng" dirty="0"/>
              <a:t>Goal</a:t>
            </a:r>
          </a:p>
          <a:p>
            <a:pPr lvl="1"/>
            <a:r>
              <a:rPr lang="en-US" dirty="0"/>
              <a:t>Utilize all feedback received from community members and stakeholders to assist both the City of Placentia Planning Commission and City Council in the decision-making process.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5DBFA-6F2C-CB87-91A6-C6581B463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0" y="1409471"/>
            <a:ext cx="3544082" cy="4577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9762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A1AB-F76F-A2A1-BE4F-139A5B31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F777D-40B3-F2FA-47F7-0A9416FA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153660"/>
            <a:ext cx="6073790" cy="4550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9F954-B3A4-FA14-660B-8B10FE28B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686" y="1284054"/>
            <a:ext cx="5441374" cy="455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Location</a:t>
            </a:r>
          </a:p>
          <a:p>
            <a:r>
              <a:rPr lang="en-US" dirty="0"/>
              <a:t>776 S. Placentia Avenue &amp; 777 W. Orangethorpe Avenue, NEC of Placentia Avenue and Orangethorpe Avenue</a:t>
            </a:r>
          </a:p>
          <a:p>
            <a:r>
              <a:rPr lang="en-US" dirty="0"/>
              <a:t>2.72-acre site of the former Premier Chrysler Jeep of Placentia auto dealership</a:t>
            </a:r>
          </a:p>
          <a:p>
            <a:r>
              <a:rPr lang="en-US" dirty="0"/>
              <a:t>Southwest border of the City of Placentia, abutting the cities of Anaheim and Fullerton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69D4FAF-F4D8-D54E-908B-4F79C973970B}"/>
              </a:ext>
            </a:extLst>
          </p:cNvPr>
          <p:cNvSpPr/>
          <p:nvPr/>
        </p:nvSpPr>
        <p:spPr>
          <a:xfrm>
            <a:off x="2859741" y="2384612"/>
            <a:ext cx="1730188" cy="2241176"/>
          </a:xfrm>
          <a:custGeom>
            <a:avLst/>
            <a:gdLst>
              <a:gd name="connsiteX0" fmla="*/ 0 w 1730188"/>
              <a:gd name="connsiteY0" fmla="*/ 1873623 h 2241176"/>
              <a:gd name="connsiteX1" fmla="*/ 331694 w 1730188"/>
              <a:gd name="connsiteY1" fmla="*/ 421341 h 2241176"/>
              <a:gd name="connsiteX2" fmla="*/ 1730188 w 1730188"/>
              <a:gd name="connsiteY2" fmla="*/ 0 h 2241176"/>
              <a:gd name="connsiteX3" fmla="*/ 1461247 w 1730188"/>
              <a:gd name="connsiteY3" fmla="*/ 2026023 h 2241176"/>
              <a:gd name="connsiteX4" fmla="*/ 779930 w 1730188"/>
              <a:gd name="connsiteY4" fmla="*/ 2241176 h 2241176"/>
              <a:gd name="connsiteX5" fmla="*/ 618565 w 1730188"/>
              <a:gd name="connsiteY5" fmla="*/ 1676400 h 2241176"/>
              <a:gd name="connsiteX6" fmla="*/ 0 w 1730188"/>
              <a:gd name="connsiteY6" fmla="*/ 1873623 h 22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188" h="2241176">
                <a:moveTo>
                  <a:pt x="0" y="1873623"/>
                </a:moveTo>
                <a:lnTo>
                  <a:pt x="331694" y="421341"/>
                </a:lnTo>
                <a:lnTo>
                  <a:pt x="1730188" y="0"/>
                </a:lnTo>
                <a:lnTo>
                  <a:pt x="1461247" y="2026023"/>
                </a:lnTo>
                <a:lnTo>
                  <a:pt x="779930" y="2241176"/>
                </a:lnTo>
                <a:lnTo>
                  <a:pt x="618565" y="1676400"/>
                </a:lnTo>
                <a:lnTo>
                  <a:pt x="0" y="1873623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65256-0816-F28F-BE49-E9434D60B980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2294965" y="1153660"/>
            <a:ext cx="1010871" cy="455068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9EF476-CC3D-0858-2489-E3DCC2D3CEBA}"/>
              </a:ext>
            </a:extLst>
          </p:cNvPr>
          <p:cNvSpPr txBox="1"/>
          <p:nvPr/>
        </p:nvSpPr>
        <p:spPr>
          <a:xfrm>
            <a:off x="367554" y="1751655"/>
            <a:ext cx="216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City of Fullerton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63D9C-C6AC-D6F2-C335-2FF3257FCD1F}"/>
              </a:ext>
            </a:extLst>
          </p:cNvPr>
          <p:cNvSpPr txBox="1"/>
          <p:nvPr/>
        </p:nvSpPr>
        <p:spPr>
          <a:xfrm>
            <a:off x="4392707" y="4170346"/>
            <a:ext cx="216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City of Placentia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49761E-5EC8-29C1-581D-2320A2C7F2E0}"/>
              </a:ext>
            </a:extLst>
          </p:cNvPr>
          <p:cNvCxnSpPr>
            <a:cxnSpLocks/>
          </p:cNvCxnSpPr>
          <p:nvPr/>
        </p:nvCxnSpPr>
        <p:spPr>
          <a:xfrm flipV="1">
            <a:off x="268941" y="5369859"/>
            <a:ext cx="2057400" cy="7171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1B3234-3ECC-9E9A-1404-ED09B08F82B7}"/>
              </a:ext>
            </a:extLst>
          </p:cNvPr>
          <p:cNvSpPr txBox="1"/>
          <p:nvPr/>
        </p:nvSpPr>
        <p:spPr>
          <a:xfrm>
            <a:off x="407896" y="5362652"/>
            <a:ext cx="21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City of Anaheim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1">
            <a:extLst>
              <a:ext uri="{FF2B5EF4-FFF2-40B4-BE49-F238E27FC236}">
                <a16:creationId xmlns:a16="http://schemas.microsoft.com/office/drawing/2014/main" id="{7EBDCA50-4AA0-EC35-3CF6-F53B27A6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146"/>
            <a:ext cx="10972800" cy="1143000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0723F6-DCC2-9066-E534-285D8551B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5004" y="1305760"/>
            <a:ext cx="6778713" cy="3659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FD870-5717-BFDB-BB60-F85B9961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146"/>
            <a:ext cx="5485004" cy="373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22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8F248E4-614B-16ED-9222-3A87BF0D79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oad with cars on it&#10;&#10;Description automatically generated">
            <a:extLst>
              <a:ext uri="{FF2B5EF4-FFF2-40B4-BE49-F238E27FC236}">
                <a16:creationId xmlns:a16="http://schemas.microsoft.com/office/drawing/2014/main" id="{F6664233-9523-7889-F6FE-B8AB2306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05FE1B-A2DF-E014-7C4F-94E0F69EAD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ad with power lines and buildings&#10;&#10;Description automatically generated">
            <a:extLst>
              <a:ext uri="{FF2B5EF4-FFF2-40B4-BE49-F238E27FC236}">
                <a16:creationId xmlns:a16="http://schemas.microsoft.com/office/drawing/2014/main" id="{B08F0A3A-1ED7-690B-FCC3-CE563A49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09" y="0"/>
            <a:ext cx="9171981" cy="68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7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5FC3-79B7-9921-C093-FBD6E9E0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99ADA-F101-A89E-64C8-9D0A830866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CC332-E9AC-DEDB-E90E-744DEE5D8A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8F175-833C-6B54-09FE-D4E7226743C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agonzales@placentia.org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55CB90-6149-16FE-1352-4311F1463FBD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arking lot with a building and trees&#10;&#10;Description automatically generated">
            <a:extLst>
              <a:ext uri="{FF2B5EF4-FFF2-40B4-BE49-F238E27FC236}">
                <a16:creationId xmlns:a16="http://schemas.microsoft.com/office/drawing/2014/main" id="{E9C84BF7-52D5-9B6A-8E9C-ACEC59760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26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4330</TotalTime>
  <Words>869</Words>
  <Application>Microsoft Office PowerPoint</Application>
  <PresentationFormat>Widescreen</PresentationFormat>
  <Paragraphs>101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Brush Script MT</vt:lpstr>
      <vt:lpstr>Calibri</vt:lpstr>
      <vt:lpstr>Century Gothic</vt:lpstr>
      <vt:lpstr>Wingdings</vt:lpstr>
      <vt:lpstr>Office Theme</vt:lpstr>
      <vt:lpstr>PowerPoint Presentation</vt:lpstr>
      <vt:lpstr>PRESENTATION OVERVIEW</vt:lpstr>
      <vt:lpstr>Community Meeting Decorum</vt:lpstr>
      <vt:lpstr>WELCOME &amp; INTRODUCTION</vt:lpstr>
      <vt:lpstr>PROJECT OVERVIEW</vt:lpstr>
      <vt:lpstr>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OVERVIEW</vt:lpstr>
      <vt:lpstr>Location &amp; Site Plan</vt:lpstr>
      <vt:lpstr>Location &amp; Site Plan</vt:lpstr>
      <vt:lpstr>Design &amp; Architecture</vt:lpstr>
      <vt:lpstr>Design &amp; Architecture</vt:lpstr>
      <vt:lpstr>PowerPoint Presentation</vt:lpstr>
      <vt:lpstr>Environmental Review</vt:lpstr>
      <vt:lpstr>Timeline and Milestones</vt:lpstr>
      <vt:lpstr>Public Input &amp; Feedback</vt:lpstr>
      <vt:lpstr>Questions &amp; Comments   If you have further questions, you can contact Planning Manager, Andrew Gonzales, at        (714) 993-8218 or via email at agonzales@placentia.org or visit www.placentia.org/776 for additional information on the project </vt:lpstr>
      <vt:lpstr>Thank you for your participation!</vt:lpstr>
    </vt:vector>
  </TitlesOfParts>
  <Company>RBF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 Cappiello</dc:creator>
  <cp:lastModifiedBy>Andrew Gonzales</cp:lastModifiedBy>
  <cp:revision>155</cp:revision>
  <cp:lastPrinted>2024-01-24T22:53:21Z</cp:lastPrinted>
  <dcterms:created xsi:type="dcterms:W3CDTF">2014-03-14T22:56:48Z</dcterms:created>
  <dcterms:modified xsi:type="dcterms:W3CDTF">2024-01-25T23:50:07Z</dcterms:modified>
</cp:coreProperties>
</file>