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19"/>
  </p:handoutMasterIdLst>
  <p:sldIdLst>
    <p:sldId id="472" r:id="rId2"/>
    <p:sldId id="480" r:id="rId3"/>
    <p:sldId id="440" r:id="rId4"/>
    <p:sldId id="457" r:id="rId5"/>
    <p:sldId id="426" r:id="rId6"/>
    <p:sldId id="430" r:id="rId7"/>
    <p:sldId id="444" r:id="rId8"/>
    <p:sldId id="448" r:id="rId9"/>
    <p:sldId id="441" r:id="rId10"/>
    <p:sldId id="479" r:id="rId11"/>
    <p:sldId id="458" r:id="rId12"/>
    <p:sldId id="450" r:id="rId13"/>
    <p:sldId id="481" r:id="rId14"/>
    <p:sldId id="447" r:id="rId15"/>
    <p:sldId id="463" r:id="rId16"/>
    <p:sldId id="445" r:id="rId17"/>
    <p:sldId id="483" r:id="rId18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2500A"/>
    <a:srgbClr val="975A47"/>
    <a:srgbClr val="006600"/>
    <a:srgbClr val="009900"/>
    <a:srgbClr val="C0A11E"/>
    <a:srgbClr val="CCFF99"/>
    <a:srgbClr val="DDBA23"/>
    <a:srgbClr val="897315"/>
    <a:srgbClr val="E9D271"/>
    <a:srgbClr val="1B1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15" autoAdjust="0"/>
    <p:restoredTop sz="94660"/>
  </p:normalViewPr>
  <p:slideViewPr>
    <p:cSldViewPr>
      <p:cViewPr varScale="1">
        <p:scale>
          <a:sx n="101" d="100"/>
          <a:sy n="101" d="100"/>
        </p:scale>
        <p:origin x="6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62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defTabSz="933261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 defTabSz="933261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defTabSz="933261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 defTabSz="933261">
              <a:defRPr sz="1200"/>
            </a:lvl1pPr>
          </a:lstStyle>
          <a:p>
            <a:pPr>
              <a:defRPr/>
            </a:pPr>
            <a:fld id="{B2E1B22E-4278-41EB-94A5-E9C350FFC7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861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63555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556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219C5-249F-466A-AA1A-CF06E795A7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07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525AB-439C-4998-877B-B46DE8278B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5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4AFCD-F4CC-4AA4-916A-3344735B0E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322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B390B-D5CC-49A8-9575-5EC26A962C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90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5F155-09F0-48D0-BE52-0EC2F30FA9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5F155-09F0-48D0-BE52-0EC2F30FA9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61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8181A-FC35-4F3A-B0AC-D2F01BCFF7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6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DADCB-EE6E-4E41-9C37-C84B81F9F2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77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8BDD1-0E0D-4F3E-88E9-DC6853BD01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6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F2706-D3AB-4966-A8D5-6469E1EF82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6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AC515-A852-4272-A2F5-224520E009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6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5FC07-54D8-4533-82E2-553374A885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1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31B9A-3CAE-4401-8ADC-D64D3D2F2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4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529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530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531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A296C7C-5297-43F5-94DA-0CC8ACCF61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CCD4F00-9B0E-4FBA-AA91-B730AC0A3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4" t="342582" r="64477" b="-342582"/>
          <a:stretch/>
        </p:blipFill>
        <p:spPr>
          <a:xfrm>
            <a:off x="1381125" y="2990850"/>
            <a:ext cx="904871" cy="876300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9AE2C661-9D19-449B-8A38-85BFB8E5E57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7" y="31061"/>
            <a:ext cx="1383268" cy="13756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SD@placentia.org" TargetMode="External"/><Relationship Id="rId2" Type="http://schemas.openxmlformats.org/officeDocument/2006/relationships/hyperlink" Target="https://placentia.org/943/2021-2029-Housing-Element-Updat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438400"/>
            <a:ext cx="8153400" cy="2359356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800"/>
              </a:spcAft>
            </a:pPr>
            <a:r>
              <a:rPr lang="en-US" b="1" dirty="0"/>
              <a:t>City of Placentia</a:t>
            </a:r>
            <a:br>
              <a:rPr lang="en-US" b="1" dirty="0"/>
            </a:br>
            <a:r>
              <a:rPr lang="en-US" sz="2800" b="1" dirty="0"/>
              <a:t>2021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Housing Element Update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  </a:t>
            </a:r>
            <a:endParaRPr lang="en-US" sz="2400" b="1" i="1" dirty="0"/>
          </a:p>
        </p:txBody>
      </p:sp>
      <p:sp>
        <p:nvSpPr>
          <p:cNvPr id="3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800600"/>
            <a:ext cx="6019800" cy="11001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Planning Commission</a:t>
            </a:r>
            <a:endParaRPr lang="en-US" sz="24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September 14, </a:t>
            </a:r>
            <a:r>
              <a:rPr lang="en-US" sz="2400" b="1" dirty="0">
                <a:solidFill>
                  <a:schemeClr val="tx2"/>
                </a:solidFill>
              </a:rPr>
              <a:t>2021</a:t>
            </a: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1745EC95-5A23-416D-87B1-75E7030A4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" y="76200"/>
            <a:ext cx="1724025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54100" y="188158"/>
            <a:ext cx="7772400" cy="9144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3600" b="1" i="1" dirty="0">
                <a:solidFill>
                  <a:srgbClr val="C0A11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RHNA</a:t>
            </a: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5105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25000"/>
              </a:spcBef>
              <a:spcAft>
                <a:spcPts val="1200"/>
              </a:spcAft>
              <a:buClr>
                <a:schemeClr val="tx2"/>
              </a:buClr>
              <a:buNone/>
            </a:pPr>
            <a:r>
              <a:rPr lang="en-US" sz="2400" b="1" dirty="0">
                <a:solidFill>
                  <a:schemeClr val="tx2"/>
                </a:solidFill>
              </a:rPr>
              <a:t>RHNA requirements in State law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ts val="1200"/>
              </a:spcAft>
              <a:buClr>
                <a:schemeClr val="tx2"/>
              </a:buClr>
              <a:buFontTx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Planning 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City must ensure that plans and development regulations can  </a:t>
            </a:r>
            <a:r>
              <a:rPr lang="en-US" sz="2000" u="sng" dirty="0">
                <a:solidFill>
                  <a:schemeClr val="tx2"/>
                </a:solidFill>
              </a:rPr>
              <a:t>accommodate</a:t>
            </a:r>
            <a:r>
              <a:rPr lang="en-US" sz="2000" dirty="0">
                <a:solidFill>
                  <a:schemeClr val="tx2"/>
                </a:solidFill>
              </a:rPr>
              <a:t> the RHNA allocation in all income categories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Housing Element must identify “adequate sites”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ts val="1200"/>
              </a:spcAft>
              <a:buClr>
                <a:schemeClr val="tx2"/>
              </a:buClr>
              <a:buFontTx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Production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Housing Element certification </a:t>
            </a:r>
            <a:r>
              <a:rPr lang="en-US" sz="2000" u="sng" dirty="0">
                <a:solidFill>
                  <a:schemeClr val="tx2"/>
                </a:solidFill>
              </a:rPr>
              <a:t>not</a:t>
            </a:r>
            <a:r>
              <a:rPr lang="en-US" sz="2000" dirty="0">
                <a:solidFill>
                  <a:schemeClr val="tx2"/>
                </a:solidFill>
              </a:rPr>
              <a:t> contingent on achieving the RHNA allocation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If housing production falls short of the RHNA allocation, streamlined permit processing required for some projects</a:t>
            </a:r>
          </a:p>
        </p:txBody>
      </p:sp>
    </p:spTree>
    <p:extLst>
      <p:ext uri="{BB962C8B-B14F-4D97-AF65-F5344CB8AC3E}">
        <p14:creationId xmlns:p14="http://schemas.microsoft.com/office/powerpoint/2010/main" val="27633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26258"/>
            <a:ext cx="7772400" cy="9144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3600" b="1" i="1" dirty="0">
                <a:solidFill>
                  <a:srgbClr val="C0A11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RHNA</a:t>
            </a: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983542"/>
            <a:ext cx="7620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ts val="1200"/>
              </a:spcAft>
              <a:buClr>
                <a:srgbClr val="006600"/>
              </a:buClr>
              <a:buFontTx/>
              <a:buNone/>
            </a:pPr>
            <a:r>
              <a:rPr lang="en-US" sz="2800" b="1" dirty="0">
                <a:solidFill>
                  <a:srgbClr val="975A47"/>
                </a:solidFill>
              </a:rPr>
              <a:t>6</a:t>
            </a:r>
            <a:r>
              <a:rPr lang="en-US" sz="2800" b="1" baseline="30000" dirty="0">
                <a:solidFill>
                  <a:srgbClr val="975A47"/>
                </a:solidFill>
              </a:rPr>
              <a:t>th</a:t>
            </a:r>
            <a:r>
              <a:rPr lang="en-US" sz="2800" b="1" dirty="0">
                <a:solidFill>
                  <a:srgbClr val="975A47"/>
                </a:solidFill>
              </a:rPr>
              <a:t> Planning Cycle (2021-2029)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ts val="1200"/>
              </a:spcAft>
              <a:buClr>
                <a:srgbClr val="006600"/>
              </a:buClr>
              <a:buFontTx/>
              <a:buNone/>
            </a:pPr>
            <a:r>
              <a:rPr lang="en-US" sz="2800" dirty="0">
                <a:solidFill>
                  <a:schemeClr val="tx2"/>
                </a:solidFill>
              </a:rPr>
              <a:t>SCAG region:		1,341,827 units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ts val="1200"/>
              </a:spcAft>
              <a:buClr>
                <a:srgbClr val="006600"/>
              </a:buClr>
              <a:buFontTx/>
              <a:buNone/>
            </a:pPr>
            <a:r>
              <a:rPr lang="en-US" sz="2800" dirty="0">
                <a:solidFill>
                  <a:schemeClr val="tx2"/>
                </a:solidFill>
              </a:rPr>
              <a:t>Orange County:		   183,861 units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ts val="1200"/>
              </a:spcAft>
              <a:buClr>
                <a:srgbClr val="006600"/>
              </a:buClr>
              <a:buFontTx/>
              <a:buNone/>
            </a:pPr>
            <a:r>
              <a:rPr lang="en-US" sz="2800" dirty="0">
                <a:solidFill>
                  <a:schemeClr val="tx2"/>
                </a:solidFill>
              </a:rPr>
              <a:t>Placentia:  	    		       4,374 units</a:t>
            </a:r>
          </a:p>
        </p:txBody>
      </p:sp>
    </p:spTree>
    <p:extLst>
      <p:ext uri="{BB962C8B-B14F-4D97-AF65-F5344CB8AC3E}">
        <p14:creationId xmlns:p14="http://schemas.microsoft.com/office/powerpoint/2010/main" val="33403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26258"/>
            <a:ext cx="7772400" cy="9144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3600" b="1" i="1" dirty="0">
                <a:solidFill>
                  <a:srgbClr val="C0A11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RHNA</a:t>
            </a: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752600" y="1752600"/>
            <a:ext cx="67818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ts val="1200"/>
              </a:spcAft>
              <a:buClr>
                <a:srgbClr val="006600"/>
              </a:buClr>
              <a:buFontTx/>
              <a:buNone/>
            </a:pPr>
            <a:r>
              <a:rPr lang="en-US" sz="2800" b="1" dirty="0">
                <a:solidFill>
                  <a:srgbClr val="975A47"/>
                </a:solidFill>
              </a:rPr>
              <a:t>Placentia (2021-2029)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FontTx/>
              <a:buNone/>
            </a:pPr>
            <a:r>
              <a:rPr lang="en-US" sz="2800" dirty="0">
                <a:solidFill>
                  <a:srgbClr val="C0A11E"/>
                </a:solidFill>
              </a:rPr>
              <a:t>Income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6600"/>
              </a:buClr>
              <a:buFontTx/>
              <a:buNone/>
            </a:pPr>
            <a:r>
              <a:rPr lang="en-US" sz="2800" u="sng" dirty="0">
                <a:solidFill>
                  <a:srgbClr val="C0A11E"/>
                </a:solidFill>
              </a:rPr>
              <a:t>Category</a:t>
            </a:r>
            <a:r>
              <a:rPr lang="en-US" sz="2800" dirty="0">
                <a:solidFill>
                  <a:srgbClr val="C0A11E"/>
                </a:solidFill>
              </a:rPr>
              <a:t>		</a:t>
            </a:r>
            <a:r>
              <a:rPr lang="en-US" sz="2800" u="sng" dirty="0">
                <a:solidFill>
                  <a:srgbClr val="C0A11E"/>
                </a:solidFill>
              </a:rPr>
              <a:t>Units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ts val="1200"/>
              </a:spcAft>
              <a:buClr>
                <a:srgbClr val="006600"/>
              </a:buClr>
              <a:buFontTx/>
              <a:buNone/>
            </a:pPr>
            <a:r>
              <a:rPr lang="en-US" sz="2800" dirty="0">
                <a:solidFill>
                  <a:schemeClr val="tx2"/>
                </a:solidFill>
              </a:rPr>
              <a:t>Very low		 1,231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ts val="1200"/>
              </a:spcAft>
              <a:buClr>
                <a:srgbClr val="006600"/>
              </a:buClr>
              <a:buFontTx/>
              <a:buNone/>
            </a:pPr>
            <a:r>
              <a:rPr lang="en-US" sz="2800" dirty="0">
                <a:solidFill>
                  <a:schemeClr val="tx2"/>
                </a:solidFill>
              </a:rPr>
              <a:t>Low			   680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ts val="1200"/>
              </a:spcAft>
              <a:buClr>
                <a:srgbClr val="006600"/>
              </a:buClr>
              <a:buFontTx/>
              <a:buNone/>
            </a:pPr>
            <a:r>
              <a:rPr lang="en-US" sz="2800" dirty="0">
                <a:solidFill>
                  <a:schemeClr val="tx2"/>
                </a:solidFill>
              </a:rPr>
              <a:t>Moderate		   770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ts val="1200"/>
              </a:spcAft>
              <a:buClr>
                <a:srgbClr val="006600"/>
              </a:buClr>
              <a:buFontTx/>
              <a:buNone/>
            </a:pPr>
            <a:r>
              <a:rPr lang="en-US" sz="2800" u="sng" dirty="0">
                <a:solidFill>
                  <a:schemeClr val="tx2"/>
                </a:solidFill>
              </a:rPr>
              <a:t>Above mod</a:t>
            </a:r>
            <a:r>
              <a:rPr lang="en-US" sz="2800" dirty="0">
                <a:solidFill>
                  <a:schemeClr val="tx2"/>
                </a:solidFill>
              </a:rPr>
              <a:t>		 </a:t>
            </a:r>
            <a:r>
              <a:rPr lang="en-US" sz="2800" u="sng" dirty="0">
                <a:solidFill>
                  <a:schemeClr val="tx2"/>
                </a:solidFill>
              </a:rPr>
              <a:t>1,693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ts val="1200"/>
              </a:spcAft>
              <a:buClr>
                <a:srgbClr val="006600"/>
              </a:buClr>
              <a:buFontTx/>
              <a:buNone/>
            </a:pPr>
            <a:r>
              <a:rPr lang="en-US" sz="2800" dirty="0">
                <a:solidFill>
                  <a:schemeClr val="tx2"/>
                </a:solidFill>
              </a:rPr>
              <a:t>Total		     </a:t>
            </a:r>
            <a:r>
              <a:rPr lang="en-US" sz="2800" dirty="0" smtClean="0">
                <a:solidFill>
                  <a:schemeClr val="tx2"/>
                </a:solidFill>
              </a:rPr>
              <a:t> 	 4,374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26258"/>
            <a:ext cx="7772400" cy="9144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3600" b="1" i="1" dirty="0">
                <a:solidFill>
                  <a:srgbClr val="C0A11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RHNA Summary</a:t>
            </a: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82000" cy="510774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Tx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Planning target, </a:t>
            </a:r>
            <a:r>
              <a:rPr lang="en-US" sz="2400" u="sng" dirty="0">
                <a:solidFill>
                  <a:schemeClr val="tx2"/>
                </a:solidFill>
              </a:rPr>
              <a:t>not</a:t>
            </a:r>
            <a:r>
              <a:rPr lang="en-US" sz="2400" dirty="0">
                <a:solidFill>
                  <a:schemeClr val="tx2"/>
                </a:solidFill>
              </a:rPr>
              <a:t> a construction quota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Tx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Sites inventory must </a:t>
            </a:r>
            <a:r>
              <a:rPr lang="en-US" sz="2400" u="sng" dirty="0">
                <a:solidFill>
                  <a:schemeClr val="tx2"/>
                </a:solidFill>
              </a:rPr>
              <a:t>accommodate</a:t>
            </a:r>
            <a:r>
              <a:rPr lang="en-US" sz="2400" dirty="0">
                <a:solidFill>
                  <a:schemeClr val="tx2"/>
                </a:solidFill>
              </a:rPr>
              <a:t> the RHNA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Tx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Lower-income need can be accommodated through:</a:t>
            </a:r>
          </a:p>
          <a:p>
            <a:pPr marL="796925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Multi-family residential zoning (30+ units/acre)</a:t>
            </a:r>
          </a:p>
          <a:p>
            <a:pPr marL="796925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660066"/>
              </a:buClr>
              <a:buSzPct val="110000"/>
              <a:buFont typeface="Wingdings" panose="05000000000000000000" pitchFamily="2" charset="2"/>
              <a:buChar char="ü"/>
              <a:tabLst/>
              <a:defRPr/>
            </a:pPr>
            <a:r>
              <a:rPr lang="en-US" sz="2000" dirty="0">
                <a:solidFill>
                  <a:schemeClr val="tx2"/>
                </a:solidFill>
              </a:rPr>
              <a:t>Mixed-use or “overlay” zoning (3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0+ units/acre)</a:t>
            </a:r>
            <a:endParaRPr lang="en-US" sz="2000" dirty="0">
              <a:solidFill>
                <a:schemeClr val="tx2"/>
              </a:solidFill>
            </a:endParaRPr>
          </a:p>
          <a:p>
            <a:pPr marL="796925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Accessory dwelling units (ADUs)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Tx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Listing a site in the Housing Element does not impose any development requirement on the property owner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Tx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If sites inventory does not accommodate the RHNA, rezoning is required</a:t>
            </a:r>
          </a:p>
        </p:txBody>
      </p:sp>
    </p:spTree>
    <p:extLst>
      <p:ext uri="{BB962C8B-B14F-4D97-AF65-F5344CB8AC3E}">
        <p14:creationId xmlns:p14="http://schemas.microsoft.com/office/powerpoint/2010/main" val="275441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26258"/>
            <a:ext cx="7772400" cy="9144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3600" b="1" i="1" dirty="0">
                <a:solidFill>
                  <a:srgbClr val="C0A11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Sites Inventory</a:t>
            </a: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82000" cy="5107742"/>
          </a:xfrm>
        </p:spPr>
        <p:txBody>
          <a:bodyPr/>
          <a:lstStyle/>
          <a:p>
            <a:pPr marL="796925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2"/>
                </a:solidFill>
              </a:rPr>
              <a:t>TOD Zone along Crowther Avenue: between SR57 and Kraemer Blvd. (200-500 additional </a:t>
            </a:r>
            <a:r>
              <a:rPr lang="en-US" sz="2000" dirty="0" smtClean="0">
                <a:solidFill>
                  <a:schemeClr val="tx2"/>
                </a:solidFill>
              </a:rPr>
              <a:t>units beyond what has been entitled to date)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796925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660066"/>
              </a:buClr>
              <a:buSzPct val="110000"/>
              <a:buFont typeface="Wingdings" panose="05000000000000000000" pitchFamily="2" charset="2"/>
              <a:buChar char="ü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Old Town Placentia Zone: Historic Downtown Placentia (up to 525 additional units)</a:t>
            </a:r>
            <a:endParaRPr lang="en-US" sz="2000" dirty="0">
              <a:solidFill>
                <a:schemeClr val="tx2"/>
              </a:solidFill>
            </a:endParaRPr>
          </a:p>
          <a:p>
            <a:pPr marL="796925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2"/>
                </a:solidFill>
              </a:rPr>
              <a:t>South of Orangethorpe Avenue, east of Jefferson Street: (up to 500 additional units)</a:t>
            </a:r>
          </a:p>
          <a:p>
            <a:pPr marL="796925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2"/>
                </a:solidFill>
              </a:rPr>
              <a:t>Vacant land near Alta Vista Street/Rose Drive: (100-150 units)</a:t>
            </a:r>
          </a:p>
          <a:p>
            <a:pPr marL="796925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2"/>
                </a:solidFill>
              </a:rPr>
              <a:t>Citywide: Infill on small parcels, ADUs, etc. 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26258"/>
            <a:ext cx="7772400" cy="9144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3600" b="1" i="1" dirty="0">
                <a:solidFill>
                  <a:srgbClr val="C0A11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Next Steps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6D846BC-A572-4685-8901-815969B984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831848"/>
              </p:ext>
            </p:extLst>
          </p:nvPr>
        </p:nvGraphicFramePr>
        <p:xfrm>
          <a:off x="762000" y="1600200"/>
          <a:ext cx="8001000" cy="5351614"/>
        </p:xfrm>
        <a:graphic>
          <a:graphicData uri="http://schemas.openxmlformats.org/drawingml/2006/table">
            <a:tbl>
              <a:tblPr firstRow="1" firstCol="1" bandRow="1"/>
              <a:tblGrid>
                <a:gridCol w="1066800">
                  <a:extLst>
                    <a:ext uri="{9D8B030D-6E8A-4147-A177-3AD203B41FA5}">
                      <a16:colId xmlns:a16="http://schemas.microsoft.com/office/drawing/2014/main" val="648512289"/>
                    </a:ext>
                  </a:extLst>
                </a:gridCol>
                <a:gridCol w="6934200">
                  <a:extLst>
                    <a:ext uri="{9D8B030D-6E8A-4147-A177-3AD203B41FA5}">
                      <a16:colId xmlns:a16="http://schemas.microsoft.com/office/drawing/2014/main" val="2011495450"/>
                    </a:ext>
                  </a:extLst>
                </a:gridCol>
              </a:tblGrid>
              <a:tr h="268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Milestone</a:t>
                      </a:r>
                      <a:endParaRPr lang="en-US" sz="1600" b="1" kern="12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634074"/>
                  </a:ext>
                </a:extLst>
              </a:tr>
              <a:tr h="2067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Spring/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Summer 2021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-Research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&amp; analysis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-Public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outreach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-Planning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Commission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Informational Study Session 1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16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June </a:t>
                      </a:r>
                      <a:r>
                        <a:rPr kumimoji="0" 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US" sz="16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-Community </a:t>
                      </a:r>
                      <a:r>
                        <a:rPr lang="en-US" sz="1600" b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Workshop 1– </a:t>
                      </a:r>
                      <a:r>
                        <a:rPr lang="en-US" sz="1600" b="1" u="sng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August </a:t>
                      </a:r>
                      <a:r>
                        <a:rPr lang="en-US" sz="1600" b="1" u="sng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-Prepare Draft Housing Element (ongoing)</a:t>
                      </a:r>
                      <a:endParaRPr lang="en-US" sz="1600" dirty="0" smtClean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-Planning Commission Study Session 2 + Q&amp;A - </a:t>
                      </a:r>
                      <a:r>
                        <a:rPr kumimoji="0" 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September 14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-Community </a:t>
                      </a:r>
                      <a:r>
                        <a:rPr lang="en-US" sz="1600" b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Workshop 2– </a:t>
                      </a:r>
                      <a:r>
                        <a:rPr lang="en-US" sz="1600" b="1" u="sng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September </a:t>
                      </a:r>
                      <a:r>
                        <a:rPr lang="en-US" sz="1600" b="1" u="sng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Segoe UI Historic" panose="020B0502040204020203" pitchFamily="34" charset="0"/>
                        </a:rPr>
                        <a:t>16</a:t>
                      </a:r>
                      <a:r>
                        <a:rPr lang="en-US" sz="1600" b="0" u="sng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Segoe UI Historic" panose="020B0502040204020203" pitchFamily="34" charset="0"/>
                        </a:rPr>
                        <a:t> </a:t>
                      </a:r>
                      <a:endParaRPr lang="en-US" sz="1600" b="0" u="sng" dirty="0" smtClean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Segoe UI Historic" panose="020B0502040204020203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-City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Council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Informational Study Session 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1600" b="1" u="sng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September </a:t>
                      </a:r>
                      <a:r>
                        <a:rPr lang="en-US" sz="1600" b="1" u="sng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 </a:t>
                      </a:r>
                      <a:endParaRPr lang="en-US" sz="1600" b="1" u="sng" baseline="0" dirty="0" smtClean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-Public review (ongoing)</a:t>
                      </a:r>
                      <a:endParaRPr lang="en-US" sz="1600" dirty="0" smtClean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953838"/>
                  </a:ext>
                </a:extLst>
              </a:tr>
              <a:tr h="19990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Fall 2021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-Planning Commission review of Draft Housing Element – </a:t>
                      </a:r>
                      <a:r>
                        <a:rPr kumimoji="0" 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September 29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(special meeting)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-City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Council review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 Draft Housing Element – </a:t>
                      </a:r>
                      <a:r>
                        <a:rPr kumimoji="0" 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October 5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-HCD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review &amp; consultation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-Prepare 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Revised Draft Housing Element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-Public 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review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-Planning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Commission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hearing &amp; recommendation to City Council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-City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Council hearing &amp; adoption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-HCD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review &amp;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certification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144979"/>
                  </a:ext>
                </a:extLst>
              </a:tr>
              <a:tr h="6941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2021-2029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-Housing 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Element implementation &amp; monitoring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712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63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382000" cy="4648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ts val="1800"/>
              </a:spcAft>
              <a:buClr>
                <a:schemeClr val="tx1"/>
              </a:buClr>
              <a:buNone/>
            </a:pPr>
            <a:r>
              <a:rPr lang="en-US" sz="4000" b="1" dirty="0">
                <a:solidFill>
                  <a:schemeClr val="tx2"/>
                </a:solidFill>
              </a:rPr>
              <a:t>For more </a:t>
            </a:r>
            <a:r>
              <a:rPr lang="en-US" sz="4000" b="1" dirty="0" smtClean="0">
                <a:solidFill>
                  <a:schemeClr val="tx2"/>
                </a:solidFill>
              </a:rPr>
              <a:t>information:</a:t>
            </a:r>
          </a:p>
          <a:p>
            <a:pPr marL="0" indent="0" eaLnBrk="1" hangingPunct="1">
              <a:lnSpc>
                <a:spcPct val="90000"/>
              </a:lnSpc>
              <a:spcAft>
                <a:spcPts val="1800"/>
              </a:spcAft>
              <a:buClr>
                <a:schemeClr val="tx1"/>
              </a:buClr>
              <a:buNone/>
            </a:pPr>
            <a:r>
              <a:rPr lang="da-DK" sz="1800" b="1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https</a:t>
            </a:r>
            <a:r>
              <a:rPr lang="da-DK" sz="1800" b="1" dirty="0">
                <a:solidFill>
                  <a:schemeClr val="bg2">
                    <a:lumMod val="50000"/>
                  </a:schemeClr>
                </a:solidFill>
                <a:hlinkClick r:id="rId2"/>
              </a:rPr>
              <a:t>://placentia.org/943/2021-2029-Housing-Element-Update</a:t>
            </a:r>
            <a:endParaRPr lang="da-DK" sz="18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eaLnBrk="1" hangingPunct="1">
              <a:lnSpc>
                <a:spcPct val="90000"/>
              </a:lnSpc>
              <a:spcAft>
                <a:spcPts val="1800"/>
              </a:spcAft>
              <a:buClr>
                <a:schemeClr val="tx1"/>
              </a:buClr>
              <a:buNone/>
            </a:pPr>
            <a:r>
              <a:rPr lang="en-US" sz="4000" b="1" dirty="0" smtClean="0">
                <a:solidFill>
                  <a:schemeClr val="tx2"/>
                </a:solidFill>
              </a:rPr>
              <a:t>Questions </a:t>
            </a:r>
            <a:r>
              <a:rPr lang="en-US" sz="4000" b="1" dirty="0">
                <a:solidFill>
                  <a:schemeClr val="tx2"/>
                </a:solidFill>
              </a:rPr>
              <a:t>&amp; comments</a:t>
            </a:r>
            <a:r>
              <a:rPr lang="en-US" sz="4000" b="1" dirty="0" smtClean="0">
                <a:solidFill>
                  <a:schemeClr val="tx2"/>
                </a:solidFill>
              </a:rPr>
              <a:t>?</a:t>
            </a:r>
          </a:p>
          <a:p>
            <a:pPr marL="0" indent="0" eaLnBrk="1" hangingPunct="1">
              <a:lnSpc>
                <a:spcPct val="90000"/>
              </a:lnSpc>
              <a:spcAft>
                <a:spcPts val="1800"/>
              </a:spcAft>
              <a:buClr>
                <a:schemeClr val="tx1"/>
              </a:buClr>
              <a:buNone/>
            </a:pPr>
            <a:r>
              <a:rPr lang="en-US" sz="4000" b="1" dirty="0" smtClean="0">
                <a:solidFill>
                  <a:schemeClr val="tx2"/>
                </a:solidFill>
                <a:hlinkClick r:id="rId3"/>
              </a:rPr>
              <a:t>DSD@placentia.org</a:t>
            </a:r>
            <a:endParaRPr lang="en-US" sz="4000" b="1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0000"/>
              </a:lnSpc>
              <a:spcAft>
                <a:spcPts val="1800"/>
              </a:spcAft>
              <a:buClr>
                <a:schemeClr val="tx1"/>
              </a:buClr>
              <a:buNone/>
            </a:pPr>
            <a:r>
              <a:rPr lang="en-US" sz="4000" b="1" dirty="0" smtClean="0">
                <a:solidFill>
                  <a:schemeClr val="tx2"/>
                </a:solidFill>
              </a:rPr>
              <a:t>(714) 993-8124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" t="20976" r="1952" b="15610"/>
          <a:stretch/>
        </p:blipFill>
        <p:spPr>
          <a:xfrm>
            <a:off x="1524000" y="228600"/>
            <a:ext cx="6555545" cy="643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7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3600" b="1" i="1" dirty="0" smtClean="0">
                <a:solidFill>
                  <a:srgbClr val="C0A11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Agenda</a:t>
            </a:r>
            <a:endParaRPr lang="en-US" sz="3600" b="1" i="1" dirty="0">
              <a:solidFill>
                <a:srgbClr val="C0A11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51816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Tx/>
              <a:buFontTx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Introduction of Consultant</a:t>
            </a:r>
            <a:endParaRPr lang="en-US" sz="2800" dirty="0">
              <a:solidFill>
                <a:schemeClr val="tx2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Tx/>
              <a:buFontTx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Purpose of </a:t>
            </a:r>
            <a:r>
              <a:rPr lang="en-US" sz="2800" dirty="0" smtClean="0">
                <a:solidFill>
                  <a:schemeClr val="tx2"/>
                </a:solidFill>
              </a:rPr>
              <a:t>Public Workshops/Meetings</a:t>
            </a:r>
            <a:endParaRPr lang="en-US" sz="2800" dirty="0">
              <a:solidFill>
                <a:schemeClr val="tx2"/>
              </a:solidFill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/>
                </a:solidFill>
              </a:rPr>
              <a:t>Housing Element 101</a:t>
            </a:r>
          </a:p>
          <a:p>
            <a:pPr lvl="1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/>
                </a:solidFill>
              </a:rPr>
              <a:t>Stakeholder input – issues, needs &amp; strategies</a:t>
            </a:r>
          </a:p>
          <a:p>
            <a:pPr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Tx/>
              <a:buFontTx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Process &amp; schedule</a:t>
            </a:r>
          </a:p>
          <a:p>
            <a:pPr marL="0" indent="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Tx/>
              <a:buNone/>
            </a:pP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1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6400800" cy="5181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Clr>
                <a:srgbClr val="006600"/>
              </a:buClr>
              <a:buSzTx/>
              <a:buNone/>
            </a:pPr>
            <a:r>
              <a:rPr lang="en-US" sz="2400" b="1" dirty="0">
                <a:solidFill>
                  <a:schemeClr val="tx2"/>
                </a:solidFill>
              </a:rPr>
              <a:t>Placentia General Plan (2019)</a:t>
            </a:r>
          </a:p>
          <a:p>
            <a:pPr marL="461963" lvl="1" indent="0" eaLnBrk="1" hangingPunct="1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Tx/>
              <a:buNone/>
            </a:pPr>
            <a:r>
              <a:rPr lang="en-US" sz="2200" dirty="0">
                <a:solidFill>
                  <a:schemeClr val="tx2"/>
                </a:solidFill>
              </a:rPr>
              <a:t>•	</a:t>
            </a:r>
            <a:r>
              <a:rPr lang="en-US" sz="2000" dirty="0">
                <a:solidFill>
                  <a:schemeClr val="tx2"/>
                </a:solidFill>
              </a:rPr>
              <a:t>Land Use </a:t>
            </a:r>
          </a:p>
          <a:p>
            <a:pPr marL="461963" lvl="1" indent="0" eaLnBrk="1" hangingPunct="1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Tx/>
              <a:buNone/>
            </a:pPr>
            <a:r>
              <a:rPr lang="en-US" sz="2000" dirty="0">
                <a:solidFill>
                  <a:schemeClr val="tx2"/>
                </a:solidFill>
              </a:rPr>
              <a:t>•	Mobility</a:t>
            </a:r>
          </a:p>
          <a:p>
            <a:pPr marL="461963" lvl="1" indent="0" eaLnBrk="1" hangingPunct="1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Tx/>
              <a:buNone/>
            </a:pPr>
            <a:r>
              <a:rPr lang="en-US" sz="2000" dirty="0">
                <a:solidFill>
                  <a:schemeClr val="tx2"/>
                </a:solidFill>
              </a:rPr>
              <a:t>•	Conservation</a:t>
            </a:r>
          </a:p>
          <a:p>
            <a:pPr marL="461963" lvl="1" indent="0" eaLnBrk="1" hangingPunct="1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Tx/>
              <a:buNone/>
            </a:pPr>
            <a:r>
              <a:rPr lang="en-US" sz="2000" dirty="0">
                <a:solidFill>
                  <a:schemeClr val="tx2"/>
                </a:solidFill>
              </a:rPr>
              <a:t>•	Open Space &amp; Recreation</a:t>
            </a:r>
          </a:p>
          <a:p>
            <a:pPr marL="461963" lvl="1" indent="0" eaLnBrk="1" hangingPunct="1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Tx/>
              <a:buNone/>
            </a:pPr>
            <a:r>
              <a:rPr lang="en-US" sz="2000" dirty="0">
                <a:solidFill>
                  <a:schemeClr val="tx2"/>
                </a:solidFill>
              </a:rPr>
              <a:t>•	Safety</a:t>
            </a:r>
          </a:p>
          <a:p>
            <a:pPr marL="461963" lvl="1" indent="0" eaLnBrk="1" hangingPunct="1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Tx/>
              <a:buNone/>
            </a:pPr>
            <a:r>
              <a:rPr lang="en-US" sz="2000" dirty="0">
                <a:solidFill>
                  <a:schemeClr val="tx2"/>
                </a:solidFill>
              </a:rPr>
              <a:t>•	Noise</a:t>
            </a:r>
          </a:p>
          <a:p>
            <a:pPr marL="461963" lvl="1" indent="0" eaLnBrk="1" hangingPunct="1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Tx/>
              <a:buNone/>
            </a:pPr>
            <a:r>
              <a:rPr lang="en-US" sz="2000" dirty="0">
                <a:solidFill>
                  <a:schemeClr val="tx2"/>
                </a:solidFill>
              </a:rPr>
              <a:t>•	Economic Development</a:t>
            </a:r>
          </a:p>
          <a:p>
            <a:pPr marL="461963" lvl="1" indent="0" eaLnBrk="1" hangingPunct="1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Tx/>
              <a:buNone/>
            </a:pPr>
            <a:r>
              <a:rPr lang="en-US" sz="2000" dirty="0">
                <a:solidFill>
                  <a:schemeClr val="tx2"/>
                </a:solidFill>
              </a:rPr>
              <a:t>•	Health, Wellness &amp; Environmental Justice</a:t>
            </a:r>
          </a:p>
          <a:p>
            <a:pPr marL="461963" lvl="1" indent="0" eaLnBrk="1" hangingPunct="1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Tx/>
              <a:buNone/>
            </a:pPr>
            <a:r>
              <a:rPr lang="en-US" sz="2000" dirty="0">
                <a:solidFill>
                  <a:schemeClr val="tx2"/>
                </a:solidFill>
              </a:rPr>
              <a:t>•	Sustainability</a:t>
            </a:r>
          </a:p>
          <a:p>
            <a:pPr marL="461963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6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/>
              </a:rPr>
              <a:t>•	</a:t>
            </a:r>
            <a:r>
              <a:rPr lang="en-US" sz="2000" b="1" dirty="0">
                <a:solidFill>
                  <a:schemeClr val="tx2"/>
                </a:solidFill>
              </a:rPr>
              <a:t>Housing (2014)</a:t>
            </a:r>
          </a:p>
          <a:p>
            <a:pPr marL="461963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60066"/>
              </a:buClr>
              <a:buSzTx/>
              <a:buFont typeface="Wingdings" pitchFamily="2" charset="2"/>
              <a:buNone/>
              <a:tabLst/>
              <a:defRPr/>
            </a:pPr>
            <a:endParaRPr lang="en-US" sz="2200" b="1" dirty="0">
              <a:solidFill>
                <a:schemeClr val="tx2"/>
              </a:solidFill>
            </a:endParaRPr>
          </a:p>
          <a:p>
            <a:pPr marL="461963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60066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200" b="1" i="1" dirty="0">
                <a:solidFill>
                  <a:schemeClr val="tx2"/>
                </a:solidFill>
              </a:rPr>
              <a:t>General Plan consistency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28600"/>
            <a:ext cx="7772400" cy="9144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3600" b="1" i="1" dirty="0">
                <a:solidFill>
                  <a:srgbClr val="C0A11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43045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3600" b="1" i="1" dirty="0">
                <a:solidFill>
                  <a:srgbClr val="C0A11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Overview</a:t>
            </a: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51816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Tx/>
              <a:buFontTx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Housing Element has been a required part of the General Plan since 1969</a:t>
            </a:r>
          </a:p>
          <a:p>
            <a:pPr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Tx/>
              <a:buFontTx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Extensive State requirements</a:t>
            </a:r>
          </a:p>
          <a:p>
            <a:pPr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Tx/>
              <a:buFontTx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Housing Element updates required every 8 years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/>
                </a:solidFill>
              </a:rPr>
              <a:t>2021-2029 update (“6</a:t>
            </a:r>
            <a:r>
              <a:rPr lang="en-US" sz="2400" baseline="30000" dirty="0">
                <a:solidFill>
                  <a:schemeClr val="tx2"/>
                </a:solidFill>
              </a:rPr>
              <a:t>th</a:t>
            </a:r>
            <a:r>
              <a:rPr lang="en-US" sz="2400" dirty="0">
                <a:solidFill>
                  <a:schemeClr val="tx2"/>
                </a:solidFill>
              </a:rPr>
              <a:t> cycle”)</a:t>
            </a:r>
          </a:p>
        </p:txBody>
      </p:sp>
    </p:spTree>
    <p:extLst>
      <p:ext uri="{BB962C8B-B14F-4D97-AF65-F5344CB8AC3E}">
        <p14:creationId xmlns:p14="http://schemas.microsoft.com/office/powerpoint/2010/main" val="27551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533400"/>
            <a:ext cx="4724400" cy="6858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3600" b="1" i="1" dirty="0">
                <a:solidFill>
                  <a:srgbClr val="C0A11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Guiding Principles</a:t>
            </a: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610600" cy="5181600"/>
          </a:xfrm>
        </p:spPr>
        <p:txBody>
          <a:bodyPr/>
          <a:lstStyle/>
          <a:p>
            <a:pPr marL="342900" lvl="1" indent="-3429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Tx/>
              <a:buFontTx/>
              <a:buChar char="•"/>
            </a:pPr>
            <a:r>
              <a:rPr lang="en-US" sz="2600" dirty="0">
                <a:solidFill>
                  <a:schemeClr val="tx2"/>
                </a:solidFill>
                <a:ea typeface="+mn-ea"/>
                <a:cs typeface="+mn-cs"/>
              </a:rPr>
              <a:t>Maintain &amp; improve existing housing</a:t>
            </a:r>
          </a:p>
          <a:p>
            <a:pPr marL="342900" lvl="1" indent="-3429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Tx/>
              <a:buFontTx/>
              <a:buChar char="•"/>
            </a:pPr>
            <a:r>
              <a:rPr lang="en-US" sz="2600" dirty="0">
                <a:solidFill>
                  <a:schemeClr val="tx2"/>
                </a:solidFill>
                <a:ea typeface="+mn-ea"/>
                <a:cs typeface="+mn-cs"/>
              </a:rPr>
              <a:t>Accommodate future housing needs to 2029</a:t>
            </a:r>
          </a:p>
          <a:p>
            <a:pPr marL="342900" lvl="1" indent="-3429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Tx/>
              <a:buFontTx/>
              <a:buChar char="•"/>
            </a:pPr>
            <a:r>
              <a:rPr lang="en-US" sz="2600" dirty="0">
                <a:solidFill>
                  <a:schemeClr val="tx2"/>
                </a:solidFill>
                <a:ea typeface="+mn-ea"/>
                <a:cs typeface="+mn-cs"/>
              </a:rPr>
              <a:t>Variety of housing for all economic segments</a:t>
            </a:r>
          </a:p>
          <a:p>
            <a:pPr marL="342900" lvl="1" indent="-3429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Tx/>
              <a:buFontTx/>
              <a:buChar char="•"/>
            </a:pPr>
            <a:r>
              <a:rPr lang="en-US" sz="2600" dirty="0">
                <a:solidFill>
                  <a:schemeClr val="tx2"/>
                </a:solidFill>
                <a:ea typeface="+mn-ea"/>
                <a:cs typeface="+mn-cs"/>
              </a:rPr>
              <a:t>Persons with special needs</a:t>
            </a:r>
          </a:p>
          <a:p>
            <a:pPr marL="342900" lvl="1" indent="-3429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Tx/>
              <a:buFontTx/>
              <a:buChar char="•"/>
            </a:pPr>
            <a:r>
              <a:rPr lang="en-US" sz="2600" dirty="0">
                <a:solidFill>
                  <a:schemeClr val="tx2"/>
                </a:solidFill>
                <a:ea typeface="+mn-ea"/>
                <a:cs typeface="+mn-cs"/>
              </a:rPr>
              <a:t>Minimize constraints to housing</a:t>
            </a:r>
          </a:p>
          <a:p>
            <a:pPr marL="342900" lvl="1" indent="-3429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Tx/>
              <a:buFontTx/>
              <a:buChar char="•"/>
            </a:pPr>
            <a:r>
              <a:rPr lang="en-US" sz="2600" dirty="0">
                <a:solidFill>
                  <a:schemeClr val="tx2"/>
                </a:solidFill>
                <a:ea typeface="+mn-ea"/>
                <a:cs typeface="+mn-cs"/>
              </a:rPr>
              <a:t>Fair housing</a:t>
            </a:r>
          </a:p>
          <a:p>
            <a:pPr marL="342900" lvl="1" indent="-3429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Tx/>
              <a:buFontTx/>
              <a:buChar char="•"/>
            </a:pPr>
            <a:r>
              <a:rPr lang="en-US" sz="2600" dirty="0">
                <a:solidFill>
                  <a:schemeClr val="tx2"/>
                </a:solidFill>
                <a:ea typeface="+mn-ea"/>
                <a:cs typeface="+mn-cs"/>
              </a:rPr>
              <a:t>Public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75803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54100" y="188158"/>
            <a:ext cx="7772400" cy="9144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3600" b="1" i="1" dirty="0">
                <a:solidFill>
                  <a:srgbClr val="C0A11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is Affordable Housing?</a:t>
            </a:r>
          </a:p>
        </p:txBody>
      </p:sp>
      <p:graphicFrame>
        <p:nvGraphicFramePr>
          <p:cNvPr id="6" name="Group 2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327506"/>
              </p:ext>
            </p:extLst>
          </p:nvPr>
        </p:nvGraphicFramePr>
        <p:xfrm>
          <a:off x="673101" y="1981200"/>
          <a:ext cx="8153399" cy="4581144"/>
        </p:xfrm>
        <a:graphic>
          <a:graphicData uri="http://schemas.openxmlformats.org/drawingml/2006/table">
            <a:tbl>
              <a:tblPr/>
              <a:tblGrid>
                <a:gridCol w="2995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Income Category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(% of median income)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Income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Limits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Affordable Rent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Affordable Price (est.)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Extremely Low (&lt;30%)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$40,350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$1,009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---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A3A12"/>
                          </a:solidFill>
                          <a:effectLst/>
                          <a:latin typeface="Tahoma" pitchFamily="34" charset="0"/>
                        </a:rPr>
                        <a:t>Very Low (31-50%)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A3A12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$67,250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A3A12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$1,681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>
                          <a:tab pos="1260475" algn="r"/>
                        </a:tabLst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A3A12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B13B9"/>
                          </a:solidFill>
                          <a:effectLst/>
                          <a:latin typeface="Tahoma" pitchFamily="34" charset="0"/>
                        </a:rPr>
                        <a:t>Low  (51-80%)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B13B9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$107,550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B13B9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$2,689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>
                          <a:tab pos="1260475" algn="r"/>
                        </a:tabLst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B13B9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</a:rPr>
                        <a:t>Moderate  (81-120%)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$128,050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$3,201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60475" algn="r"/>
                        </a:tabLst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	$500,000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A5922"/>
                          </a:solidFill>
                          <a:effectLst/>
                          <a:latin typeface="Tahoma" pitchFamily="34" charset="0"/>
                        </a:rPr>
                        <a:t>Above Mod  (&gt;120%)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A5922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&gt; $128,050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A5922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&gt; $3,201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A5922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&gt;$500,000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68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Assumptions: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Based on a family of 4 and 2021 State income limits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30% of gross income for rent or PITI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10% down payment, 3.75% interest, 1.25% taxes &amp; insurance, $300 HOA dues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7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3600" b="1" i="1" dirty="0">
                <a:solidFill>
                  <a:srgbClr val="C0A11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Key Requirements</a:t>
            </a: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9750" y="1676400"/>
            <a:ext cx="8604250" cy="5181600"/>
          </a:xfrm>
        </p:spPr>
        <p:txBody>
          <a:bodyPr/>
          <a:lstStyle/>
          <a:p>
            <a:pPr marL="742950" lvl="2" indent="-342900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Tx/>
              <a:buFontTx/>
              <a:buChar char="•"/>
              <a:defRPr/>
            </a:pPr>
            <a:endParaRPr lang="en-US" sz="2000" dirty="0">
              <a:solidFill>
                <a:srgbClr val="C2500A"/>
              </a:solidFill>
              <a:ea typeface="+mn-ea"/>
              <a:cs typeface="+mn-cs"/>
            </a:endParaRPr>
          </a:p>
          <a:p>
            <a:pPr marL="0" marR="0" lvl="1" indent="0" algn="l" defTabSz="914400" rtl="0" eaLnBrk="1" fontAlgn="base" latinLnBrk="0" hangingPunct="1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/>
              </a:rPr>
              <a:t>Housing regulations consistent with State law</a:t>
            </a:r>
          </a:p>
          <a:p>
            <a:pPr marL="509588" marR="0" lvl="1" indent="-28575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C2500A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2500A"/>
                </a:solidFill>
                <a:effectLst/>
                <a:uLnTx/>
                <a:uFillTx/>
                <a:latin typeface="Tahoma"/>
              </a:rPr>
              <a:t>Persons with special needs</a:t>
            </a:r>
          </a:p>
          <a:p>
            <a:pPr marL="0" indent="0" eaLnBrk="1" hangingPunct="1">
              <a:lnSpc>
                <a:spcPct val="90000"/>
              </a:lnSpc>
              <a:spcBef>
                <a:spcPts val="2400"/>
              </a:spcBef>
              <a:buClr>
                <a:srgbClr val="006600"/>
              </a:buClr>
              <a:buSzTx/>
              <a:buNone/>
            </a:pPr>
            <a:r>
              <a:rPr lang="en-US" sz="2800" dirty="0">
                <a:solidFill>
                  <a:schemeClr val="tx2"/>
                </a:solidFill>
              </a:rPr>
              <a:t>Regional Housing Needs Assessment (RHNA)</a:t>
            </a:r>
          </a:p>
          <a:p>
            <a:pPr marL="509588" lvl="1" eaLnBrk="1" hangingPunct="1">
              <a:lnSpc>
                <a:spcPct val="90000"/>
              </a:lnSpc>
              <a:spcBef>
                <a:spcPts val="600"/>
              </a:spcBef>
              <a:buClr>
                <a:srgbClr val="C2500A"/>
              </a:buClr>
              <a:buSzTx/>
              <a:buFont typeface="Wingdings" pitchFamily="2" charset="2"/>
              <a:buChar char="ü"/>
            </a:pPr>
            <a:r>
              <a:rPr lang="en-US" sz="2400" i="1" dirty="0">
                <a:solidFill>
                  <a:srgbClr val="C2500A"/>
                </a:solidFill>
              </a:rPr>
              <a:t>Adequate sites to accommodate assigned need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Affirmatively Furthering Fair Housing (AB 686)</a:t>
            </a:r>
          </a:p>
          <a:p>
            <a:pPr marL="509588" marR="0" lvl="1" indent="-28575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C2500A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2500A"/>
                </a:solidFill>
                <a:effectLst/>
                <a:uLnTx/>
                <a:uFillTx/>
                <a:latin typeface="Tahoma"/>
              </a:rPr>
              <a:t>Outreach</a:t>
            </a:r>
          </a:p>
          <a:p>
            <a:pPr marL="509588" marR="0" lvl="1" indent="-28575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C2500A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n-US" sz="2400" i="1" dirty="0">
                <a:solidFill>
                  <a:srgbClr val="C2500A"/>
                </a:solidFill>
                <a:latin typeface="Tahoma"/>
              </a:rPr>
              <a:t>Fair housing assessment</a:t>
            </a:r>
          </a:p>
          <a:p>
            <a:pPr marL="509588" marR="0" lvl="1" indent="-28575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C2500A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2500A"/>
                </a:solidFill>
                <a:effectLst/>
                <a:uLnTx/>
                <a:uFillTx/>
                <a:latin typeface="Tahoma"/>
              </a:rPr>
              <a:t>Sites analysis &amp; access to opportunity</a:t>
            </a:r>
          </a:p>
          <a:p>
            <a:pPr marL="509588" marR="0" lvl="1" indent="-28575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C2500A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2500A"/>
                </a:solidFill>
                <a:effectLst/>
                <a:uLnTx/>
                <a:uFillTx/>
                <a:latin typeface="Tahoma"/>
              </a:rPr>
              <a:t>Policies to address issues and promote fair </a:t>
            </a:r>
            <a:r>
              <a:rPr lang="en-US" sz="2400" i="1" dirty="0">
                <a:solidFill>
                  <a:srgbClr val="C2500A"/>
                </a:solidFill>
                <a:latin typeface="Tahoma"/>
              </a:rPr>
              <a:t>housing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C2500A"/>
              </a:solidFill>
              <a:effectLst/>
              <a:uLnTx/>
              <a:uFillTx/>
              <a:latin typeface="Tahoma"/>
            </a:endParaRPr>
          </a:p>
          <a:p>
            <a:pPr marL="509588" marR="0" lvl="1" indent="-28575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C2500A"/>
              </a:buClr>
              <a:buSzTx/>
              <a:buFont typeface="Wingdings" pitchFamily="2" charset="2"/>
              <a:buChar char="ü"/>
              <a:tabLst/>
              <a:defRPr/>
            </a:pPr>
            <a:endParaRPr lang="en-US" b="1" dirty="0">
              <a:solidFill>
                <a:srgbClr val="006600"/>
              </a:solidFill>
            </a:endParaRPr>
          </a:p>
          <a:p>
            <a:pPr marL="0" lvl="1" indent="0" eaLnBrk="1" hangingPunct="1">
              <a:lnSpc>
                <a:spcPct val="80000"/>
              </a:lnSpc>
              <a:spcAft>
                <a:spcPct val="50000"/>
              </a:spcAft>
              <a:buSzTx/>
              <a:buNone/>
              <a:defRPr/>
            </a:pPr>
            <a:endParaRPr lang="en-US" sz="2400" dirty="0">
              <a:solidFill>
                <a:schemeClr val="tx2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20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26258"/>
            <a:ext cx="7772400" cy="9144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3600" b="1" i="1" dirty="0">
                <a:solidFill>
                  <a:srgbClr val="C0A11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Special Needs</a:t>
            </a: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382000" cy="533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2400"/>
              </a:spcBef>
              <a:spcAft>
                <a:spcPts val="1200"/>
              </a:spcAft>
              <a:buClr>
                <a:schemeClr val="tx1"/>
              </a:buClr>
              <a:buSzTx/>
              <a:buNone/>
            </a:pPr>
            <a:r>
              <a:rPr lang="en-US" b="1" dirty="0">
                <a:solidFill>
                  <a:srgbClr val="975A47"/>
                </a:solidFill>
              </a:rPr>
              <a:t>Housing for persons with special needs</a:t>
            </a:r>
          </a:p>
          <a:p>
            <a:pPr marL="0" lvl="1" indent="0" eaLnBrk="1" hangingPunct="1">
              <a:lnSpc>
                <a:spcPct val="80000"/>
              </a:lnSpc>
              <a:spcAft>
                <a:spcPct val="50000"/>
              </a:spcAft>
              <a:buSzTx/>
              <a:buNone/>
              <a:defRPr/>
            </a:pPr>
            <a:endParaRPr lang="en-US" sz="240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040AE6-8853-40C5-AD80-5954A804BBE3}"/>
              </a:ext>
            </a:extLst>
          </p:cNvPr>
          <p:cNvSpPr txBox="1"/>
          <p:nvPr/>
        </p:nvSpPr>
        <p:spPr>
          <a:xfrm>
            <a:off x="762000" y="2514600"/>
            <a:ext cx="3276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/>
              <a:t>Special Needs Groups</a:t>
            </a:r>
          </a:p>
          <a:p>
            <a:r>
              <a:rPr lang="en-US" sz="2000" dirty="0"/>
              <a:t>Elderly</a:t>
            </a:r>
          </a:p>
          <a:p>
            <a:r>
              <a:rPr lang="en-US" sz="2000" dirty="0"/>
              <a:t>Persons with disabilities</a:t>
            </a:r>
          </a:p>
          <a:p>
            <a:r>
              <a:rPr lang="en-US" sz="2000" dirty="0"/>
              <a:t>Large families (5+)</a:t>
            </a:r>
          </a:p>
          <a:p>
            <a:r>
              <a:rPr lang="en-US" sz="2000" dirty="0"/>
              <a:t>Homeless</a:t>
            </a:r>
          </a:p>
          <a:p>
            <a:r>
              <a:rPr lang="en-US" sz="2000" dirty="0"/>
              <a:t>Female headed households</a:t>
            </a:r>
          </a:p>
          <a:p>
            <a:r>
              <a:rPr lang="en-US" sz="2000" dirty="0"/>
              <a:t>Farmworkers</a:t>
            </a:r>
          </a:p>
          <a:p>
            <a:r>
              <a:rPr lang="en-US" sz="2000" dirty="0"/>
              <a:t>Extremely low income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1C53E6-2158-4A59-B338-42B3A658B50B}"/>
              </a:ext>
            </a:extLst>
          </p:cNvPr>
          <p:cNvSpPr txBox="1"/>
          <p:nvPr/>
        </p:nvSpPr>
        <p:spPr>
          <a:xfrm>
            <a:off x="4876800" y="2514600"/>
            <a:ext cx="3962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/>
              <a:t>Housing Types</a:t>
            </a:r>
          </a:p>
          <a:p>
            <a:r>
              <a:rPr lang="en-US" sz="2000" dirty="0"/>
              <a:t>Accessible housing</a:t>
            </a:r>
          </a:p>
          <a:p>
            <a:r>
              <a:rPr lang="en-US" sz="2000" dirty="0"/>
              <a:t>Residential care facilities</a:t>
            </a:r>
          </a:p>
          <a:p>
            <a:r>
              <a:rPr lang="en-US" sz="2000" dirty="0"/>
              <a:t>Transitional housing</a:t>
            </a:r>
          </a:p>
          <a:p>
            <a:r>
              <a:rPr lang="en-US" sz="2000" dirty="0"/>
              <a:t>Supportive housing</a:t>
            </a:r>
          </a:p>
          <a:p>
            <a:r>
              <a:rPr lang="en-US" sz="2000" dirty="0"/>
              <a:t>Emergency shelters</a:t>
            </a:r>
          </a:p>
          <a:p>
            <a:r>
              <a:rPr lang="en-US" sz="2000" dirty="0"/>
              <a:t>Low barrier navigation centers</a:t>
            </a:r>
          </a:p>
          <a:p>
            <a:r>
              <a:rPr lang="en-US" sz="2000" dirty="0"/>
              <a:t>Affordable workforce housing</a:t>
            </a:r>
          </a:p>
          <a:p>
            <a:r>
              <a:rPr lang="en-US" sz="2000" dirty="0"/>
              <a:t>Employee housing</a:t>
            </a:r>
          </a:p>
          <a:p>
            <a:r>
              <a:rPr lang="en-US" sz="2000" dirty="0"/>
              <a:t>Accessory dwelling units (ADUs)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54100" y="188158"/>
            <a:ext cx="7772400" cy="9144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3600" b="1" i="1" dirty="0">
                <a:solidFill>
                  <a:srgbClr val="C0A11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RHNA</a:t>
            </a: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ts val="1200"/>
              </a:spcAft>
              <a:buClr>
                <a:schemeClr val="tx2"/>
              </a:buClr>
              <a:buFontTx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Mandated by State law since 1980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ts val="1200"/>
              </a:spcAft>
              <a:buClr>
                <a:schemeClr val="tx2"/>
              </a:buClr>
              <a:buFontTx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Total housing need assigned to each region by HCD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ts val="1200"/>
              </a:spcAft>
              <a:buClr>
                <a:schemeClr val="tx2"/>
              </a:buClr>
              <a:buFontTx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RHNA Plan prepared by SCAG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ts val="1200"/>
              </a:spcAft>
              <a:buClr>
                <a:schemeClr val="tx2"/>
              </a:buClr>
              <a:buFontTx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Each city &amp; county assigned a share of total need based on projected growth, existing need &amp; access to jobs &amp; transit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ts val="1200"/>
              </a:spcAft>
              <a:buClr>
                <a:schemeClr val="tx2"/>
              </a:buClr>
              <a:buFontTx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RHNA allocation distributed among 4 income categories</a:t>
            </a:r>
          </a:p>
        </p:txBody>
      </p:sp>
    </p:spTree>
    <p:extLst>
      <p:ext uri="{BB962C8B-B14F-4D97-AF65-F5344CB8AC3E}">
        <p14:creationId xmlns:p14="http://schemas.microsoft.com/office/powerpoint/2010/main" val="75842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13150</TotalTime>
  <Words>763</Words>
  <Application>Microsoft Office PowerPoint</Application>
  <PresentationFormat>On-screen Show (4:3)</PresentationFormat>
  <Paragraphs>171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Segoe UI Historic</vt:lpstr>
      <vt:lpstr>Tahoma</vt:lpstr>
      <vt:lpstr>Times New Roman</vt:lpstr>
      <vt:lpstr>Verdana</vt:lpstr>
      <vt:lpstr>Wingdings</vt:lpstr>
      <vt:lpstr>Blueprint</vt:lpstr>
      <vt:lpstr>City of Placentia 2021 Housing Element Update    </vt:lpstr>
      <vt:lpstr>Agenda</vt:lpstr>
      <vt:lpstr>Overview</vt:lpstr>
      <vt:lpstr>Overview</vt:lpstr>
      <vt:lpstr>Guiding Principles</vt:lpstr>
      <vt:lpstr>What is Affordable Housing?</vt:lpstr>
      <vt:lpstr>Key Requirements</vt:lpstr>
      <vt:lpstr>Special Needs</vt:lpstr>
      <vt:lpstr>RHNA</vt:lpstr>
      <vt:lpstr>RHNA</vt:lpstr>
      <vt:lpstr>RHNA</vt:lpstr>
      <vt:lpstr>RHNA</vt:lpstr>
      <vt:lpstr>RHNA Summary</vt:lpstr>
      <vt:lpstr>Sites Inventory</vt:lpstr>
      <vt:lpstr>Next Steps</vt:lpstr>
      <vt:lpstr>PowerPoint Presentation</vt:lpstr>
      <vt:lpstr>PowerPoint Presentation</vt:lpstr>
    </vt:vector>
  </TitlesOfParts>
  <Company>Conexus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Element Update</dc:title>
  <dc:creator>John Douglas</dc:creator>
  <cp:lastModifiedBy>Joseph Lambert</cp:lastModifiedBy>
  <cp:revision>1234</cp:revision>
  <cp:lastPrinted>2013-03-13T16:08:53Z</cp:lastPrinted>
  <dcterms:created xsi:type="dcterms:W3CDTF">2002-06-08T18:29:57Z</dcterms:created>
  <dcterms:modified xsi:type="dcterms:W3CDTF">2021-09-08T17:39:17Z</dcterms:modified>
</cp:coreProperties>
</file>